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3" r:id="rId2"/>
    <p:sldId id="325" r:id="rId3"/>
    <p:sldId id="338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27" r:id="rId42"/>
    <p:sldId id="376" r:id="rId43"/>
    <p:sldId id="377" r:id="rId44"/>
    <p:sldId id="378" r:id="rId45"/>
    <p:sldId id="335" r:id="rId46"/>
    <p:sldId id="336" r:id="rId47"/>
    <p:sldId id="337" r:id="rId4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9A5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06" autoAdjust="0"/>
    <p:restoredTop sz="94343" autoAdjust="0"/>
  </p:normalViewPr>
  <p:slideViewPr>
    <p:cSldViewPr snapToGrid="0" snapToObjects="1">
      <p:cViewPr varScale="1">
        <p:scale>
          <a:sx n="69" d="100"/>
          <a:sy n="69" d="100"/>
        </p:scale>
        <p:origin x="105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29/11/2017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t>29/11/2017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6930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477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9578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 el proyecto se evidencia que se haya realizado un plan de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capacitacion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la implementación del nuevo sistema de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informacñon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para esto debe estar ya realizada la aplicación 100% y los manuales de usuario</a:t>
            </a:r>
            <a:r>
              <a:rPr lang="es-ES" dirty="0" smtClean="0"/>
              <a:t> </a:t>
            </a: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</a:t>
            </a: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envidencia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el proyecto la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pruebas</a:t>
            </a: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</a:t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en el proyecto que se realizo el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según el diagrama de clases usando el lenguaje C#</a:t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el proyecto realizado usando las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tencologias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escritoria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(Windows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creo que en la actualidad se llama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comunication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fundation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punto es imposible enseñar todo el siguiente contenido a menos que se enseñe de forma muy superficial donde la persona no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aprenderia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programación si no sintaxis hay que buscar una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esto el tiempo estimado para enseñar debe ser consultado a un experto de las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tecnologias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-Lenguaje de programación. (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introducción, componentes fundamentales, funcionamiento interno del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clr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bibliotecas principales, ventajas, herramientas de desarrollo, novedades, seguridad</a:t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-Aplicaciones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winforms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introducción, el diseñador de formularios, objeto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controles, diseño de interfaz de usuario, herencia visual, configuración, diálogos comunes, enlace a datos, distribución de la aplicación, referencias, acceso a datos avanzado, web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seguridad.introducción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cardspace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c1communication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</a:t>
            </a: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*****************</a:t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 informe donde se muestre la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ditribución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fisica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equipos de hardware y software que se necesitan para implementar el sistema de información.</a:t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esto puede implicar desde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estudio del sistema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electrico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redes, equipos de hardware y software necesario para el sistema de información ideal seria en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autocad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es algo muy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ambisioso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que lo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convensional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que el programador compra un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una VPS y no tiene que invertir tanto dinero en hardware e infraestructura esto aplica cuando la empresa va hacer su propio data center, la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mayoria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instructores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tecnicos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ADSI no manejan herramientas como AUTOCAD ya que no son necesaria para el desarrollo de software esto es mas para los que se especializan en redes</a:t>
            </a:r>
            <a:r>
              <a:rPr lang="es-ES" dirty="0" smtClean="0"/>
              <a:t> </a:t>
            </a: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*****************</a:t>
            </a: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cuadro comparativo entre los diferentes proveedores donde se va adquirir hardware o software necesario para el desarrollo del sistema de información</a:t>
            </a:r>
            <a:r>
              <a:rPr lang="es-ES" dirty="0" smtClean="0"/>
              <a:t> </a:t>
            </a:r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 el proyecto se evidencia la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realizacion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contratos de desarrollo de software</a:t>
            </a:r>
            <a:r>
              <a:rPr lang="es-ES" dirty="0" smtClean="0"/>
              <a:t> </a:t>
            </a:r>
          </a:p>
          <a:p>
            <a:endParaRPr lang="es-ES" dirty="0" smtClean="0"/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lo mismo del RAE 27</a:t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 informe donde se muestre la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ditribución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fisica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equipos de hardware y software que se necesitan para implementar el sistema de información.</a:t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esto puede implicar desde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estudio del sistema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electrico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redes, equipos de hardware y software necesario para el sistema de información ideal seria en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autocad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es algo muy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ambisioso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que lo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convensional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que el programador compra un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una VPS y no tiene que invertir tanto dinero en hardware e infraestructura esto aplica cuando la empresa va hacer su propio data center, la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mayoria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instructores </a:t>
            </a:r>
            <a:r>
              <a:rPr lang="es-E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tecnicos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ADSI no manejan herramientas como AUTOCAD ya que no son necesaria para el desarrollo de software esto es mas para los que se especializan en redes</a:t>
            </a:r>
            <a:r>
              <a:rPr lang="es-ES" dirty="0" smtClean="0"/>
              <a:t> </a:t>
            </a:r>
          </a:p>
          <a:p>
            <a:endParaRPr lang="es-ES" dirty="0" smtClean="0"/>
          </a:p>
          <a:p>
            <a:r>
              <a:rPr lang="es-ES" dirty="0" smtClean="0"/>
              <a:t>*****************</a:t>
            </a:r>
            <a:endParaRPr lang="es-CO" dirty="0" smtClean="0"/>
          </a:p>
          <a:p>
            <a:endParaRPr lang="es-E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153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MAPA%20DE%20PROCESOS.pdf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mockup%20o%20prototipo.pdf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2" y="362599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 smtClean="0">
                <a:solidFill>
                  <a:schemeClr val="accent5">
                    <a:lumMod val="75000"/>
                  </a:schemeClr>
                </a:solidFill>
              </a:rPr>
              <a:t>Proyectos Sexto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9156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>
                    <a:lumMod val="75000"/>
                  </a:schemeClr>
                </a:solidFill>
              </a:rPr>
              <a:t>Trimestre ADSI Nocturno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28600" y="406401"/>
            <a:ext cx="9076509" cy="146304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 smtClean="0">
                <a:solidFill>
                  <a:schemeClr val="bg1"/>
                </a:solidFill>
                <a:latin typeface="Orbitron" panose="02000000000000000000" pitchFamily="2" charset="0"/>
              </a:rPr>
              <a:t>TECNICAS DE LEVANTAMIENTO DE INFORMACION</a:t>
            </a:r>
            <a:endParaRPr lang="es-CO" sz="3600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05" y="2008505"/>
            <a:ext cx="50900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2054629" y="724989"/>
            <a:ext cx="9076509" cy="144997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ENTREVISTA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838200" y="2205043"/>
            <a:ext cx="7690658" cy="39766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E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servicios presta la empresa?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Cuantos empleados tiene la empresa?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necesidades considera usted que tiene su empresa?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empresa cuenta con base de datos de clientes y proveedores?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empresa maneja un sistema de control de inventarios?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características buscaría usted en un aplicativo para ser implementado en los procesos de la empresa?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87036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05444" y="651956"/>
            <a:ext cx="9063446" cy="144997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ENCUESTA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2" y="2510445"/>
            <a:ext cx="8665543" cy="37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239982" y="847899"/>
            <a:ext cx="9063446" cy="144997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MAPA DE PROCESOS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3" name="Marcador de contenido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12" y="2297877"/>
            <a:ext cx="67562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0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95024" y="513405"/>
            <a:ext cx="8948976" cy="96899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HARDWARE EXISTENTE</a:t>
            </a:r>
            <a:b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</a:br>
            <a:r>
              <a:rPr lang="es-CO" sz="2200" smtClean="0">
                <a:solidFill>
                  <a:schemeClr val="bg1"/>
                </a:solidFill>
                <a:latin typeface="Orbitron" panose="02000000000000000000" pitchFamily="2" charset="0"/>
              </a:rPr>
              <a:t>La empresa cuenta con un equipo cuyas características son:</a:t>
            </a:r>
            <a:endParaRPr lang="es-CO" sz="2200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0548"/>
              </p:ext>
            </p:extLst>
          </p:nvPr>
        </p:nvGraphicFramePr>
        <p:xfrm>
          <a:off x="737723" y="2271732"/>
          <a:ext cx="8114598" cy="41950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57299">
                  <a:extLst>
                    <a:ext uri="{9D8B030D-6E8A-4147-A177-3AD203B41FA5}">
                      <a16:colId xmlns:a16="http://schemas.microsoft.com/office/drawing/2014/main" val="3688695710"/>
                    </a:ext>
                  </a:extLst>
                </a:gridCol>
                <a:gridCol w="4057299">
                  <a:extLst>
                    <a:ext uri="{9D8B030D-6E8A-4147-A177-3AD203B41FA5}">
                      <a16:colId xmlns:a16="http://schemas.microsoft.com/office/drawing/2014/main" val="2523808704"/>
                    </a:ext>
                  </a:extLst>
                </a:gridCol>
              </a:tblGrid>
              <a:tr h="340047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 dirty="0">
                          <a:effectLst/>
                        </a:rPr>
                        <a:t>DISPOSITIVO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DESCRIPCION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1362159"/>
                  </a:ext>
                </a:extLst>
              </a:tr>
              <a:tr h="340047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PANTALLA O MONITOR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MODELO CRT DE 15 PULGADAS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2112927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DISCO DURO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 dirty="0">
                          <a:effectLst/>
                        </a:rPr>
                        <a:t>160 GIGAS DE CAPACIDAD CON CONEXIONES IDE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070240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PROCESADOR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 dirty="0">
                          <a:effectLst/>
                        </a:rPr>
                        <a:t>INTEL CORE 2 DUO DE 2.20 GHZ DE VELOCIDAD CON 2 NUCLEOS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218391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MEMORIA RAM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 dirty="0" smtClean="0">
                          <a:effectLst/>
                        </a:rPr>
                        <a:t>1 GIGA</a:t>
                      </a:r>
                      <a:r>
                        <a:rPr lang="es-CO" sz="1200" baseline="0" dirty="0" smtClean="0">
                          <a:effectLst/>
                        </a:rPr>
                        <a:t> (</a:t>
                      </a:r>
                      <a:r>
                        <a:rPr lang="es-CO" sz="1200" dirty="0" smtClean="0">
                          <a:effectLst/>
                        </a:rPr>
                        <a:t>2 </a:t>
                      </a:r>
                      <a:r>
                        <a:rPr lang="es-CO" sz="1200" dirty="0">
                          <a:effectLst/>
                        </a:rPr>
                        <a:t>MODULOS DE MEMORIA DDR2 DE 512 MEGABYTES </a:t>
                      </a:r>
                      <a:r>
                        <a:rPr lang="es-CO" sz="1200" dirty="0" smtClean="0">
                          <a:effectLst/>
                        </a:rPr>
                        <a:t>C/U)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6093278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CONEXIÓN INTERNET - LAN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>
                          <a:effectLst/>
                        </a:rPr>
                        <a:t>SERVICIO DE INTERNET DE 2 MEGAS DE VELOCIDAD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0827986"/>
                  </a:ext>
                </a:extLst>
              </a:tr>
              <a:tr h="702996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 dirty="0">
                          <a:effectLst/>
                        </a:rPr>
                        <a:t>CONEXIÓN INTERNET - WIFI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O" sz="1200" dirty="0">
                          <a:effectLst/>
                        </a:rPr>
                        <a:t>NO CUENTA CON MODEM PARA ACCESO A INTERNET INALAMBRICO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107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6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0" y="349135"/>
            <a:ext cx="9050383" cy="146304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SOFTWARE EXISTENTE</a:t>
            </a:r>
            <a:b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</a:br>
            <a:r>
              <a:rPr lang="es-CO" sz="2000" smtClean="0">
                <a:solidFill>
                  <a:schemeClr val="bg1"/>
                </a:solidFill>
                <a:latin typeface="Orbitron" panose="02000000000000000000" pitchFamily="2" charset="0"/>
              </a:rPr>
              <a:t>La empresa cuenta con el siguiente software:</a:t>
            </a:r>
            <a:endParaRPr lang="es-CO" sz="2000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45963"/>
              </p:ext>
            </p:extLst>
          </p:nvPr>
        </p:nvGraphicFramePr>
        <p:xfrm>
          <a:off x="894485" y="2349570"/>
          <a:ext cx="7261412" cy="4034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30706">
                  <a:extLst>
                    <a:ext uri="{9D8B030D-6E8A-4147-A177-3AD203B41FA5}">
                      <a16:colId xmlns:a16="http://schemas.microsoft.com/office/drawing/2014/main" val="4263517059"/>
                    </a:ext>
                  </a:extLst>
                </a:gridCol>
                <a:gridCol w="3630706">
                  <a:extLst>
                    <a:ext uri="{9D8B030D-6E8A-4147-A177-3AD203B41FA5}">
                      <a16:colId xmlns:a16="http://schemas.microsoft.com/office/drawing/2014/main" val="1325338306"/>
                    </a:ext>
                  </a:extLst>
                </a:gridCol>
              </a:tblGrid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SOFTWARE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DESCRIPCION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232122"/>
                  </a:ext>
                </a:extLst>
              </a:tr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SISTEMA OPERATIVO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WINDOWS 7 HOME BASIC X 32 BITS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1610852"/>
                  </a:ext>
                </a:extLst>
              </a:tr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OFFICE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OFFICE 2003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904640"/>
                  </a:ext>
                </a:extLst>
              </a:tr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ANTIVIRUS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AVAST FREE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0378569"/>
                  </a:ext>
                </a:extLst>
              </a:tr>
              <a:tr h="1200955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NAVEGADORES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INTERNET EXPLORER, MOZILLA, GOOGLE CHROME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472748"/>
                  </a:ext>
                </a:extLst>
              </a:tr>
              <a:tr h="566632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REPORDUCTOR MULTIMEDIA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WNDOWS MEDIA PLAYER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24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60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491" y="382385"/>
            <a:ext cx="9076509" cy="144997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INFORME DE REQUERIMIENTOS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67" y="3386931"/>
            <a:ext cx="37052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7491" y="382385"/>
            <a:ext cx="9076509" cy="144997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Mapa de Navegación 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42701" y="565266"/>
            <a:ext cx="9063446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CASOS DE USO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-1389611" y="2294314"/>
            <a:ext cx="9063446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latin typeface="Orbitron" panose="02000000000000000000" pitchFamily="2" charset="0"/>
              </a:rPr>
              <a:t>CREACION DE USUARIOS</a:t>
            </a:r>
            <a:endParaRPr lang="es-CO" dirty="0">
              <a:latin typeface="Orbitron" panose="02000000000000000000" pitchFamily="2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76" y="3757354"/>
            <a:ext cx="7570452" cy="1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06186" y="498764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112296"/>
              </p:ext>
            </p:extLst>
          </p:nvPr>
        </p:nvGraphicFramePr>
        <p:xfrm>
          <a:off x="314895" y="2555745"/>
          <a:ext cx="8330341" cy="4376517"/>
        </p:xfrm>
        <a:graphic>
          <a:graphicData uri="http://schemas.openxmlformats.org/drawingml/2006/table">
            <a:tbl>
              <a:tblPr/>
              <a:tblGrid>
                <a:gridCol w="1890077">
                  <a:extLst>
                    <a:ext uri="{9D8B030D-6E8A-4147-A177-3AD203B41FA5}">
                      <a16:colId xmlns:a16="http://schemas.microsoft.com/office/drawing/2014/main" val="411949380"/>
                    </a:ext>
                  </a:extLst>
                </a:gridCol>
                <a:gridCol w="6440264">
                  <a:extLst>
                    <a:ext uri="{9D8B030D-6E8A-4147-A177-3AD203B41FA5}">
                      <a16:colId xmlns:a16="http://schemas.microsoft.com/office/drawing/2014/main" val="3429329876"/>
                    </a:ext>
                  </a:extLst>
                </a:gridCol>
              </a:tblGrid>
              <a:tr h="241021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CREACION DE USUARIOS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606727"/>
                  </a:ext>
                </a:extLst>
              </a:tr>
              <a:tr h="241021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CREAR LOS USUARIOS QUE TENDRAN ACCESO AL SISTEMA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529426"/>
                  </a:ext>
                </a:extLst>
              </a:tr>
              <a:tr h="241021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ADMINISTRADOR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053635"/>
                  </a:ext>
                </a:extLst>
              </a:tr>
              <a:tr h="241021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593177"/>
                  </a:ext>
                </a:extLst>
              </a:tr>
              <a:tr h="23183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 CREAN LOS USUARIOS TENIENDO EN CUENTA LOS PERFILES DE USUARIOS DEFINIDOS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42917"/>
                  </a:ext>
                </a:extLst>
              </a:tr>
              <a:tr h="24102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238008"/>
                  </a:ext>
                </a:extLst>
              </a:tr>
              <a:tr h="23183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DEFINEN LOS PERFILES Y PRIVILEGIOS EN EL SISTEMA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452525"/>
                  </a:ext>
                </a:extLst>
              </a:tr>
              <a:tr h="23183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INFORMACION DEL USUARIO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561184"/>
                  </a:ext>
                </a:extLst>
              </a:tr>
              <a:tr h="29526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CREA NOMBRE DE USUARIO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31078"/>
                  </a:ext>
                </a:extLst>
              </a:tr>
              <a:tr h="23183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CREA LA CONTRESEÑA DE ACCESO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817256"/>
                  </a:ext>
                </a:extLst>
              </a:tr>
              <a:tr h="24102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03207"/>
                  </a:ext>
                </a:extLst>
              </a:tr>
              <a:tr h="23183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USUARIO INGRESARA CON SU USUARIO Y CONTRASEÑA DEFINIDOS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47674"/>
                  </a:ext>
                </a:extLst>
              </a:tr>
              <a:tr h="24102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25558"/>
                  </a:ext>
                </a:extLst>
              </a:tr>
              <a:tr h="23183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833348"/>
                  </a:ext>
                </a:extLst>
              </a:tr>
              <a:tr h="241021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345888"/>
                  </a:ext>
                </a:extLst>
              </a:tr>
              <a:tr h="241021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914091"/>
                  </a:ext>
                </a:extLst>
              </a:tr>
              <a:tr h="25249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325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Metodológico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146630" y="2559695"/>
            <a:ext cx="6314464" cy="393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endParaRPr lang="es-CO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06" y="2132307"/>
            <a:ext cx="2717460" cy="44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05938" y="432263"/>
            <a:ext cx="9037320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SOLICITUD DE PRODUCTO O SERVICIO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3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8" y="3004460"/>
            <a:ext cx="8120486" cy="19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5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39189" y="415637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74570"/>
              </p:ext>
            </p:extLst>
          </p:nvPr>
        </p:nvGraphicFramePr>
        <p:xfrm>
          <a:off x="115883" y="2394065"/>
          <a:ext cx="8230095" cy="4322618"/>
        </p:xfrm>
        <a:graphic>
          <a:graphicData uri="http://schemas.openxmlformats.org/drawingml/2006/table">
            <a:tbl>
              <a:tblPr/>
              <a:tblGrid>
                <a:gridCol w="1867332">
                  <a:extLst>
                    <a:ext uri="{9D8B030D-6E8A-4147-A177-3AD203B41FA5}">
                      <a16:colId xmlns:a16="http://schemas.microsoft.com/office/drawing/2014/main" val="538724347"/>
                    </a:ext>
                  </a:extLst>
                </a:gridCol>
                <a:gridCol w="6362763">
                  <a:extLst>
                    <a:ext uri="{9D8B030D-6E8A-4147-A177-3AD203B41FA5}">
                      <a16:colId xmlns:a16="http://schemas.microsoft.com/office/drawing/2014/main" val="3494726326"/>
                    </a:ext>
                  </a:extLst>
                </a:gridCol>
              </a:tblGrid>
              <a:tr h="46337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SOLICITUD DE PRODUCTO O SERVICIO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97405"/>
                  </a:ext>
                </a:extLst>
              </a:tr>
              <a:tr h="282170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RECIBIR LOS REQUERIMIENTOS DE PRODUCTOS O SERVICIOS DEL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84422"/>
                  </a:ext>
                </a:extLst>
              </a:tr>
              <a:tr h="32155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CLIENTE, OPERATIVO_1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043393"/>
                  </a:ext>
                </a:extLst>
              </a:tr>
              <a:tr h="282170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129868"/>
                  </a:ext>
                </a:extLst>
              </a:tr>
              <a:tr h="27142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CLIENTE HACE LA SOLICITUD DE UN PRODUCTO O SERVICIO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52031"/>
                  </a:ext>
                </a:extLst>
              </a:tr>
              <a:tr h="2821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986878"/>
                  </a:ext>
                </a:extLst>
              </a:tr>
              <a:tr h="27142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SOLICITA UN PRODUCTO O SERVICIO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536402"/>
                  </a:ext>
                </a:extLst>
              </a:tr>
              <a:tr h="2821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85405"/>
                  </a:ext>
                </a:extLst>
              </a:tr>
              <a:tr h="27142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RECIBIRA UNA COTIZACION DE LOS PRODUCTOS O SERVICIOS SOLICITADOS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19726"/>
                  </a:ext>
                </a:extLst>
              </a:tr>
              <a:tr h="28217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30906"/>
                  </a:ext>
                </a:extLst>
              </a:tr>
              <a:tr h="27142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NO NECESARIAMENTE REALIZA LA COMPRA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38056"/>
                  </a:ext>
                </a:extLst>
              </a:tr>
              <a:tr h="282170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586356"/>
                  </a:ext>
                </a:extLst>
              </a:tr>
              <a:tr h="46337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221997"/>
                  </a:ext>
                </a:extLst>
              </a:tr>
              <a:tr h="29560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83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53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06680" y="448889"/>
            <a:ext cx="9037320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REGISTRO DE DATOS DEL CLIENTE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4" name="Marcador de conteni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53" y="1629295"/>
            <a:ext cx="9241454" cy="51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-142702" y="295697"/>
            <a:ext cx="9037320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3215"/>
              </p:ext>
            </p:extLst>
          </p:nvPr>
        </p:nvGraphicFramePr>
        <p:xfrm>
          <a:off x="581198" y="2277685"/>
          <a:ext cx="8113915" cy="4506554"/>
        </p:xfrm>
        <a:graphic>
          <a:graphicData uri="http://schemas.openxmlformats.org/drawingml/2006/table">
            <a:tbl>
              <a:tblPr/>
              <a:tblGrid>
                <a:gridCol w="1840972">
                  <a:extLst>
                    <a:ext uri="{9D8B030D-6E8A-4147-A177-3AD203B41FA5}">
                      <a16:colId xmlns:a16="http://schemas.microsoft.com/office/drawing/2014/main" val="2773751905"/>
                    </a:ext>
                  </a:extLst>
                </a:gridCol>
                <a:gridCol w="6272943">
                  <a:extLst>
                    <a:ext uri="{9D8B030D-6E8A-4147-A177-3AD203B41FA5}">
                      <a16:colId xmlns:a16="http://schemas.microsoft.com/office/drawing/2014/main" val="3754971109"/>
                    </a:ext>
                  </a:extLst>
                </a:gridCol>
              </a:tblGrid>
              <a:tr h="37858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REGISTRO DE DATOS DEL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229514"/>
                  </a:ext>
                </a:extLst>
              </a:tr>
              <a:tr h="20178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INGRESAR AL SISTEMA LOS DATOS DEL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36282"/>
                  </a:ext>
                </a:extLst>
              </a:tr>
              <a:tr h="20178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394530"/>
                  </a:ext>
                </a:extLst>
              </a:tr>
              <a:tr h="20178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383028"/>
                  </a:ext>
                </a:extLst>
              </a:tr>
              <a:tr h="37858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OPERATIVO INGRESA AL SISTEMA CONSULTARA DATOS DEL CLIENTE, EN CASO DE NO EXISTIR SERAN INGRESADOS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33686"/>
                  </a:ext>
                </a:extLst>
              </a:tr>
              <a:tr h="20178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41065"/>
                  </a:ext>
                </a:extLst>
              </a:tr>
              <a:tr h="1940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NOMBRE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932726"/>
                  </a:ext>
                </a:extLst>
              </a:tr>
              <a:tr h="1940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NUMERO DE DOCUMENTO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51008"/>
                  </a:ext>
                </a:extLst>
              </a:tr>
              <a:tr h="1940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DEPARTAMENTO DE ORIGEN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169888"/>
                  </a:ext>
                </a:extLst>
              </a:tr>
              <a:tr h="1940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CIUDAD DE ORIGEN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49413"/>
                  </a:ext>
                </a:extLst>
              </a:tr>
              <a:tr h="1940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DIRECCION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83526"/>
                  </a:ext>
                </a:extLst>
              </a:tr>
              <a:tr h="1940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NUMERO DE TELEFONO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17802"/>
                  </a:ext>
                </a:extLst>
              </a:tr>
              <a:tr h="1940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INGRESA CORREO ELECTRONICO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27790"/>
                  </a:ext>
                </a:extLst>
              </a:tr>
              <a:tr h="20178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57971"/>
                  </a:ext>
                </a:extLst>
              </a:tr>
              <a:tr h="1940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LOS CLIENTES NO ENCONTRADOS EN EL SISTEMA SERAN INCLUIDOS PARA POSTERIORES CONSULTAS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81868"/>
                  </a:ext>
                </a:extLst>
              </a:tr>
              <a:tr h="20178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87881"/>
                  </a:ext>
                </a:extLst>
              </a:tr>
              <a:tr h="1940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51198"/>
                  </a:ext>
                </a:extLst>
              </a:tr>
              <a:tr h="20178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568777"/>
                  </a:ext>
                </a:extLst>
              </a:tr>
              <a:tr h="378589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501667"/>
                  </a:ext>
                </a:extLst>
              </a:tr>
              <a:tr h="2113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05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6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06185" y="326572"/>
            <a:ext cx="90373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GENERACION DE LA COTIZACION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3" name="Marcador de contenido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7563"/>
            <a:ext cx="9122058" cy="41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667544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75502"/>
              </p:ext>
            </p:extLst>
          </p:nvPr>
        </p:nvGraphicFramePr>
        <p:xfrm>
          <a:off x="265315" y="2479719"/>
          <a:ext cx="8612678" cy="4091940"/>
        </p:xfrm>
        <a:graphic>
          <a:graphicData uri="http://schemas.openxmlformats.org/drawingml/2006/table">
            <a:tbl>
              <a:tblPr/>
              <a:tblGrid>
                <a:gridCol w="1954137">
                  <a:extLst>
                    <a:ext uri="{9D8B030D-6E8A-4147-A177-3AD203B41FA5}">
                      <a16:colId xmlns:a16="http://schemas.microsoft.com/office/drawing/2014/main" val="1077804726"/>
                    </a:ext>
                  </a:extLst>
                </a:gridCol>
                <a:gridCol w="6658541">
                  <a:extLst>
                    <a:ext uri="{9D8B030D-6E8A-4147-A177-3AD203B41FA5}">
                      <a16:colId xmlns:a16="http://schemas.microsoft.com/office/drawing/2014/main" val="368591164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GENERACION DE LA COTIZACION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1746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GENERAR LA COTIZACION SEGÚN LOS REQUERIMIENTOS DEL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8472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632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880495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OPERATIVO REALIZARA LA COTIZACION DE LOS PRODUCTOS O SERVICIOS REQUERIDOS POR 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6101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37826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REGISTRAN LOS DATOS DE CONTACTO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8860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REGISTRAN LOS PRODUCTOS O SERVICIOS ENTREGABLES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7557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ESTABLECE LA FECHA DE ENTREGA DE LOS PRODUCTOS O SERVICIOS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9524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DESCRIBE LA FORMA DE PAGO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34670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ESTABLECE LA FECHA DE VENCIMIENTO DE LA COTIZACION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3471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GENERA LA COTIZACION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61982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80099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RECIBIRA UNA COTIZACION DE LOS PRODUCTOS O SERVICIOS SOLICITADOS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092563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18439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NO NECESARIAMENTE REALIZA LA COMPRA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2309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994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921912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85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43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78716"/>
            <a:ext cx="9037320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CONSULTA DE PRODUCTOS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3" name="Marcador de conteni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94" y="2041756"/>
            <a:ext cx="5219204" cy="467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7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72759"/>
              </p:ext>
            </p:extLst>
          </p:nvPr>
        </p:nvGraphicFramePr>
        <p:xfrm>
          <a:off x="215438" y="2505869"/>
          <a:ext cx="8296795" cy="3707130"/>
        </p:xfrm>
        <a:graphic>
          <a:graphicData uri="http://schemas.openxmlformats.org/drawingml/2006/table">
            <a:tbl>
              <a:tblPr/>
              <a:tblGrid>
                <a:gridCol w="1882466">
                  <a:extLst>
                    <a:ext uri="{9D8B030D-6E8A-4147-A177-3AD203B41FA5}">
                      <a16:colId xmlns:a16="http://schemas.microsoft.com/office/drawing/2014/main" val="2718769696"/>
                    </a:ext>
                  </a:extLst>
                </a:gridCol>
                <a:gridCol w="6414329">
                  <a:extLst>
                    <a:ext uri="{9D8B030D-6E8A-4147-A177-3AD203B41FA5}">
                      <a16:colId xmlns:a16="http://schemas.microsoft.com/office/drawing/2014/main" val="320462801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CONSULTA DE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PRODUCTOS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196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CONSULTAR LA DISPONIBILIDAD DE PRODUCTOS COTIZADOS POR 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0569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054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21033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OPERATIVO CONSULTA LAS EXISTENCIAS DISPONIBLES DE LOS PRODUSCTOS COTIZADOS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791351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0841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OPERATIVO CONSULTA LOS PRODUCTOS COTIZADOS POR 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158834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*SI HAY EXISTENCIAS SUFICIENTES SE CONTINUA CON EL PROCESO INTERNO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1131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SI NO HAY EXISTENCIAS DISPONIBLES SE CONTACTARA AL PROVEEDOR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64254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RECIBE LO SOLICITADO AL PROVEEDOR Y SE CONTINUA CON EL PROCESO INTERNO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8838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71000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GESTION CON EL PROVEEDOR NO AFECTARA LAS CONDICIONES YA EXPRESADAS EN LA COTIZACION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67882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25085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64863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70746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565129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41237"/>
                  </a:ext>
                </a:extLst>
              </a:tr>
            </a:tbl>
          </a:graphicData>
        </a:graphic>
      </p:graphicFrame>
      <p:sp>
        <p:nvSpPr>
          <p:cNvPr id="4" name="Título 1"/>
          <p:cNvSpPr txBox="1">
            <a:spLocks/>
          </p:cNvSpPr>
          <p:nvPr/>
        </p:nvSpPr>
        <p:spPr>
          <a:xfrm>
            <a:off x="215438" y="581892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7" y="2160702"/>
            <a:ext cx="7779088" cy="4497792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608888" y="3563"/>
            <a:ext cx="90373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GENERACION DE LA FACTURA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67491" y="731521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626342"/>
              </p:ext>
            </p:extLst>
          </p:nvPr>
        </p:nvGraphicFramePr>
        <p:xfrm>
          <a:off x="756606" y="2161310"/>
          <a:ext cx="7698277" cy="4396740"/>
        </p:xfrm>
        <a:graphic>
          <a:graphicData uri="http://schemas.openxmlformats.org/drawingml/2006/table">
            <a:tbl>
              <a:tblPr/>
              <a:tblGrid>
                <a:gridCol w="1746668">
                  <a:extLst>
                    <a:ext uri="{9D8B030D-6E8A-4147-A177-3AD203B41FA5}">
                      <a16:colId xmlns:a16="http://schemas.microsoft.com/office/drawing/2014/main" val="2668461494"/>
                    </a:ext>
                  </a:extLst>
                </a:gridCol>
                <a:gridCol w="5951609">
                  <a:extLst>
                    <a:ext uri="{9D8B030D-6E8A-4147-A177-3AD203B41FA5}">
                      <a16:colId xmlns:a16="http://schemas.microsoft.com/office/drawing/2014/main" val="1045750145"/>
                    </a:ext>
                  </a:extLst>
                </a:gridCol>
              </a:tblGrid>
              <a:tr h="242277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GENERACION DE LA 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FACTURA.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704025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GENERAR LA FACTURA SEGÚN LOS PRODUCTOS O SERVICIOS ADQUIRIDOS POR 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487963"/>
                  </a:ext>
                </a:extLst>
              </a:tr>
              <a:tr h="17225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79354"/>
                  </a:ext>
                </a:extLst>
              </a:tr>
              <a:tr h="17225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570108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TENER</a:t>
                      </a:r>
                      <a:r>
                        <a:rPr lang="es-CO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PRODUCTOS DISPONIBLES Y SELECCIONADOS PARA LACREACION DE LA FACTURA.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91386"/>
                  </a:ext>
                </a:extLst>
              </a:tr>
              <a:tr h="17225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87137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LA FACTURA REGISTRA EL NUMERO CONSECUTIVO DE FACTURACION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35765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LA RAZON SOCIAL DEL VENDEDOR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79772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LA FECHA DE EXPEDICION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04065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EL NOMBRE O RAZON SOCIAL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74626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EL NUMERO DE IDENTIFICACION DEL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46892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DESCRIBE EL PRODUCTO O SERVICIO ADQUIRIDO POR EL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35344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DESCRIBE EL VALOR A PAGAR POR LOS PRODUCTOS O SERVICIOS ADQUIRIDOS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23722"/>
                  </a:ext>
                </a:extLst>
              </a:tr>
              <a:tr h="17225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45842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RECIBIRA UNA FACTURA DE LOS PRODUCTOS O SERVICIOS SOLICITADOS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4927"/>
                  </a:ext>
                </a:extLst>
              </a:tr>
              <a:tr h="17225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142111"/>
                  </a:ext>
                </a:extLst>
              </a:tr>
              <a:tr h="16569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20122"/>
                  </a:ext>
                </a:extLst>
              </a:tr>
              <a:tr h="17225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971323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2458"/>
                  </a:ext>
                </a:extLst>
              </a:tr>
              <a:tr h="18045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21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5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1798141" y="2559695"/>
            <a:ext cx="5503295" cy="393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46743" y="834963"/>
            <a:ext cx="43252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4400" dirty="0">
                <a:solidFill>
                  <a:schemeClr val="bg1"/>
                </a:solidFill>
                <a:latin typeface="Orbitron" panose="02000000000000000000" pitchFamily="2" charset="0"/>
              </a:rPr>
              <a:t>OBJETIVO GENERAL</a:t>
            </a:r>
            <a:endParaRPr lang="es-ES" sz="4400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52268" y="2078844"/>
            <a:ext cx="7827275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CO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Diseñar, desarrollar e implementar un sistema de información que permita controlar, agilizar  y   optimizar los procesos de control de productos y personal.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14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2" y="3162398"/>
            <a:ext cx="7082936" cy="1841863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731520" y="151410"/>
            <a:ext cx="90373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ENTREGA DE PRODUCTO O SERVICIO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16231" y="515390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09755"/>
              </p:ext>
            </p:extLst>
          </p:nvPr>
        </p:nvGraphicFramePr>
        <p:xfrm>
          <a:off x="315191" y="2327563"/>
          <a:ext cx="8213667" cy="4261846"/>
        </p:xfrm>
        <a:graphic>
          <a:graphicData uri="http://schemas.openxmlformats.org/drawingml/2006/table">
            <a:tbl>
              <a:tblPr/>
              <a:tblGrid>
                <a:gridCol w="1863605">
                  <a:extLst>
                    <a:ext uri="{9D8B030D-6E8A-4147-A177-3AD203B41FA5}">
                      <a16:colId xmlns:a16="http://schemas.microsoft.com/office/drawing/2014/main" val="3767167147"/>
                    </a:ext>
                  </a:extLst>
                </a:gridCol>
                <a:gridCol w="6350062">
                  <a:extLst>
                    <a:ext uri="{9D8B030D-6E8A-4147-A177-3AD203B41FA5}">
                      <a16:colId xmlns:a16="http://schemas.microsoft.com/office/drawing/2014/main" val="3193501617"/>
                    </a:ext>
                  </a:extLst>
                </a:gridCol>
              </a:tblGrid>
              <a:tr h="51100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ENTREGA DEL PRODUCTO O SERVICIO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737346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REALIZAR LA ENTREGA DEL PRODUCTO O SERVICIO ADQUIRIDO POR EL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495236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OPERATIVO_4, CLIENTE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746982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47040"/>
                  </a:ext>
                </a:extLst>
              </a:tr>
              <a:tr h="26198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 REALIZARA LA ENTREGA DE LOS PRODUCTOS SEGÚN ACUERDO PREVIO CON EL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CLIENTE ESTABLECIDO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521962"/>
                  </a:ext>
                </a:extLst>
              </a:tr>
              <a:tr h="2723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5981"/>
                  </a:ext>
                </a:extLst>
              </a:tr>
              <a:tr h="26198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ENTREGARA EL PRODUCTO O SERVICIO AL CLIENTE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84635"/>
                  </a:ext>
                </a:extLst>
              </a:tr>
              <a:tr h="2723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POSCONDICIONES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26538"/>
                  </a:ext>
                </a:extLst>
              </a:tr>
              <a:tr h="26198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EL CLIENTE RECIBIRA LA TOTALIDAD  DE LOS PRODUCTOS O SERVICIOS SOLICITADOS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676321"/>
                  </a:ext>
                </a:extLst>
              </a:tr>
              <a:tr h="2723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EXCEPCIONES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164938"/>
                  </a:ext>
                </a:extLst>
              </a:tr>
              <a:tr h="26198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94210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622845"/>
                  </a:ext>
                </a:extLst>
              </a:tr>
              <a:tr h="51100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52406"/>
                  </a:ext>
                </a:extLst>
              </a:tr>
              <a:tr h="28533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191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99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979518"/>
            <a:ext cx="7082936" cy="1841863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731520" y="151410"/>
            <a:ext cx="90373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 </a:t>
            </a:r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inicio de sesión (login</a:t>
            </a:r>
            <a:r>
              <a:rPr lang="es-CO" dirty="0">
                <a:solidFill>
                  <a:schemeClr val="bg1"/>
                </a:solidFill>
                <a:latin typeface="Orbitron" panose="02000000000000000000" pitchFamily="2" charset="0"/>
              </a:rPr>
              <a:t>)</a:t>
            </a:r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 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31519" y="4339244"/>
            <a:ext cx="1429789" cy="19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Operativo 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4139738" y="3351807"/>
            <a:ext cx="2909455" cy="12302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Iniciar sesión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009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16231" y="515390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FORMATO CASO DE USO EXTENDIDO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86659"/>
              </p:ext>
            </p:extLst>
          </p:nvPr>
        </p:nvGraphicFramePr>
        <p:xfrm>
          <a:off x="315191" y="2327563"/>
          <a:ext cx="8213667" cy="4261846"/>
        </p:xfrm>
        <a:graphic>
          <a:graphicData uri="http://schemas.openxmlformats.org/drawingml/2006/table">
            <a:tbl>
              <a:tblPr/>
              <a:tblGrid>
                <a:gridCol w="1863605">
                  <a:extLst>
                    <a:ext uri="{9D8B030D-6E8A-4147-A177-3AD203B41FA5}">
                      <a16:colId xmlns:a16="http://schemas.microsoft.com/office/drawing/2014/main" val="3767167147"/>
                    </a:ext>
                  </a:extLst>
                </a:gridCol>
                <a:gridCol w="6350062">
                  <a:extLst>
                    <a:ext uri="{9D8B030D-6E8A-4147-A177-3AD203B41FA5}">
                      <a16:colId xmlns:a16="http://schemas.microsoft.com/office/drawing/2014/main" val="3193501617"/>
                    </a:ext>
                  </a:extLst>
                </a:gridCol>
              </a:tblGrid>
              <a:tr h="51100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PROCESO DE NEGOCIO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INICIO DE SESION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737346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OBJETIVO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REALIZAR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DEBIDO LOGEO</a:t>
                      </a:r>
                      <a:r>
                        <a:rPr lang="es-CO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SEGÚN EL TIPO DE USUARIO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495236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ACTORES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OPERATIVOS, ADMINISTRADOR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746982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PRECONDICIONES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47040"/>
                  </a:ext>
                </a:extLst>
              </a:tr>
              <a:tr h="26198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 REALIZARA </a:t>
                      </a:r>
                      <a:r>
                        <a:rPr lang="es-CO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LA VERIFICACION DE CONTRASEÑA Y USUARIO DEL PERFIL REQUERIDO.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521962"/>
                  </a:ext>
                </a:extLst>
              </a:tr>
              <a:tr h="2723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FLUJO DE EVENTOS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5981"/>
                  </a:ext>
                </a:extLst>
              </a:tr>
              <a:tr h="26198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DEFINEN LOS PERFILES Y PRIVILEGIOS EN EL SISTEMA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84635"/>
                  </a:ext>
                </a:extLst>
              </a:tr>
              <a:tr h="2723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REGISTRA INFORMACION DEL USUARIO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26538"/>
                  </a:ext>
                </a:extLst>
              </a:tr>
              <a:tr h="26198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</a:t>
                      </a:r>
                      <a:r>
                        <a:rPr lang="es-CO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VERIFICA EL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NOMBRE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 ACCESO</a:t>
                      </a:r>
                      <a:r>
                        <a:rPr lang="es-CO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USUARIO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676321"/>
                  </a:ext>
                </a:extLst>
              </a:tr>
              <a:tr h="2723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 SE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VERIFCA</a:t>
                      </a:r>
                      <a:r>
                        <a:rPr lang="es-CO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</a:t>
                      </a:r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CONTRESEÑA DE ACCESO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164938"/>
                  </a:ext>
                </a:extLst>
              </a:tr>
              <a:tr h="26198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94210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VERSION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622845"/>
                  </a:ext>
                </a:extLst>
              </a:tr>
              <a:tr h="511006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TIEMPO DE EJECUCION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52406"/>
                  </a:ext>
                </a:extLst>
              </a:tr>
              <a:tr h="28533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DIAGRAMA DE ACTIVIDADES DE NEGOCIO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191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0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16231" y="515390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MODELO ENTIDAD RELACION 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8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16231" y="515390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DICCIONARIO DE DATOS 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27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16231" y="515390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DIAGRAMA DE GANTT 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16231" y="515390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DIAGRAMA DE CLASES  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0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16231" y="515390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PROTOTIPO   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92" y="2037151"/>
            <a:ext cx="6486325" cy="45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16231" y="515390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DIGRAMA DE DISTRIBUCION   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74" y="2327565"/>
            <a:ext cx="7124739" cy="40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-468085" y="464458"/>
            <a:ext cx="9065455" cy="144897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smtClean="0">
                <a:solidFill>
                  <a:schemeClr val="bg1"/>
                </a:solidFill>
                <a:latin typeface="Orbitron" panose="02000000000000000000" pitchFamily="2" charset="0"/>
              </a:rPr>
              <a:t>OBJETIVOS ESPECIFICOS</a:t>
            </a:r>
            <a:endParaRPr lang="es-CO" sz="4800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12171" y="2122171"/>
            <a:ext cx="8334828" cy="36745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Aplicar el sistema tecnológico e integrarlo con  procesos operativos y administrativos de la empresa.</a:t>
            </a:r>
          </a:p>
          <a:p>
            <a:r>
              <a:rPr lang="es-CO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Apoyar el crecimiento integral de la empresa, basándonos en los resultados generados al implementar las diferentes técnicas de recolección de información.</a:t>
            </a:r>
          </a:p>
          <a:p>
            <a:r>
              <a:rPr lang="es-CO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Garantizar el adecuado  almacenamiento y seguridad de la información.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887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16231" y="515390"/>
            <a:ext cx="9076509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  <a:latin typeface="Orbitron" panose="02000000000000000000" pitchFamily="2" charset="0"/>
              </a:rPr>
              <a:t>SISTEMA DE CONTROL DE VERSIONES   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050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635670"/>
            <a:ext cx="8574893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5400" b="1" dirty="0" smtClean="0">
                <a:solidFill>
                  <a:schemeClr val="bg1"/>
                </a:solidFill>
              </a:rPr>
              <a:t>INFORME DE COSTOS  </a:t>
            </a:r>
          </a:p>
        </p:txBody>
      </p:sp>
    </p:spTree>
    <p:extLst>
      <p:ext uri="{BB962C8B-B14F-4D97-AF65-F5344CB8AC3E}">
        <p14:creationId xmlns:p14="http://schemas.microsoft.com/office/powerpoint/2010/main" val="148749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635670"/>
            <a:ext cx="8574893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5400" b="1" dirty="0" smtClean="0">
                <a:solidFill>
                  <a:schemeClr val="bg1"/>
                </a:solidFill>
              </a:rPr>
              <a:t>BASE DE DATOS  </a:t>
            </a:r>
          </a:p>
        </p:txBody>
      </p:sp>
    </p:spTree>
    <p:extLst>
      <p:ext uri="{BB962C8B-B14F-4D97-AF65-F5344CB8AC3E}">
        <p14:creationId xmlns:p14="http://schemas.microsoft.com/office/powerpoint/2010/main" val="1295152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469415"/>
            <a:ext cx="8574893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5400" b="1" dirty="0" smtClean="0">
                <a:solidFill>
                  <a:schemeClr val="bg1"/>
                </a:solidFill>
              </a:rPr>
              <a:t>PROTOTIPO NO FUNCIONAL UTILIZANDO CSS  </a:t>
            </a:r>
          </a:p>
        </p:txBody>
      </p:sp>
    </p:spTree>
    <p:extLst>
      <p:ext uri="{BB962C8B-B14F-4D97-AF65-F5344CB8AC3E}">
        <p14:creationId xmlns:p14="http://schemas.microsoft.com/office/powerpoint/2010/main" val="3233209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0" y="469415"/>
            <a:ext cx="8574893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5400" b="1" dirty="0" smtClean="0">
                <a:solidFill>
                  <a:schemeClr val="bg1"/>
                </a:solidFill>
              </a:rPr>
              <a:t> PRUEBAS </a:t>
            </a:r>
          </a:p>
        </p:txBody>
      </p:sp>
    </p:spTree>
    <p:extLst>
      <p:ext uri="{BB962C8B-B14F-4D97-AF65-F5344CB8AC3E}">
        <p14:creationId xmlns:p14="http://schemas.microsoft.com/office/powerpoint/2010/main" val="2780063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1630017" y="2559695"/>
            <a:ext cx="7340562" cy="393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s-CO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s-CO" sz="2400" dirty="0" smtClean="0">
                <a:solidFill>
                  <a:srgbClr val="FF0000"/>
                </a:solidFill>
              </a:rPr>
              <a:t>Pruebas de desempeño</a:t>
            </a:r>
          </a:p>
          <a:p>
            <a:pPr marL="0" indent="0">
              <a:buNone/>
            </a:pPr>
            <a:r>
              <a:rPr lang="es-CO" sz="2400" dirty="0">
                <a:solidFill>
                  <a:srgbClr val="FF0000"/>
                </a:solidFill>
              </a:rPr>
              <a:t>	</a:t>
            </a:r>
            <a:r>
              <a:rPr lang="es-CO" sz="2400" dirty="0" smtClean="0">
                <a:solidFill>
                  <a:srgbClr val="FF0000"/>
                </a:solidFill>
              </a:rPr>
              <a:t>-Pruebas de integridad de datos y bases de 			datos      </a:t>
            </a:r>
          </a:p>
          <a:p>
            <a:pPr marL="0" indent="0">
              <a:buNone/>
            </a:pPr>
            <a:r>
              <a:rPr lang="es-CO" sz="2400" dirty="0">
                <a:solidFill>
                  <a:srgbClr val="FF0000"/>
                </a:solidFill>
              </a:rPr>
              <a:t>	</a:t>
            </a:r>
            <a:r>
              <a:rPr lang="es-CO" sz="2400" dirty="0" smtClean="0">
                <a:solidFill>
                  <a:srgbClr val="FF0000"/>
                </a:solidFill>
              </a:rPr>
              <a:t>-Pruebas de seguridad y control de acceso    </a:t>
            </a:r>
          </a:p>
          <a:p>
            <a:pPr marL="0" indent="0">
              <a:buNone/>
            </a:pPr>
            <a:r>
              <a:rPr lang="es-CO" sz="2400" dirty="0">
                <a:solidFill>
                  <a:srgbClr val="FF0000"/>
                </a:solidFill>
              </a:rPr>
              <a:t>	</a:t>
            </a:r>
            <a:r>
              <a:rPr lang="es-CO" sz="2400" dirty="0" smtClean="0">
                <a:solidFill>
                  <a:srgbClr val="FF0000"/>
                </a:solidFill>
              </a:rPr>
              <a:t>-Pruebas de GUI(Interfaces graficas de 				usuario)    </a:t>
            </a:r>
          </a:p>
          <a:p>
            <a:pPr marL="457200" lvl="1" indent="0">
              <a:buNone/>
            </a:pPr>
            <a:r>
              <a:rPr lang="es-CO" sz="2400" dirty="0" smtClean="0">
                <a:solidFill>
                  <a:srgbClr val="FF0000"/>
                </a:solidFill>
              </a:rPr>
              <a:t>- Para Metodología SCRUM: Pruebas de TDD y BDD</a:t>
            </a:r>
            <a:endParaRPr lang="es-CO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33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898395"/>
            <a:ext cx="914400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dirty="0">
                <a:solidFill>
                  <a:srgbClr val="FFFFFF"/>
                </a:solidFill>
              </a:rPr>
              <a:t>Implementación del diagrama </a:t>
            </a:r>
            <a:r>
              <a:rPr lang="es-CO" sz="5400" dirty="0" smtClean="0">
                <a:solidFill>
                  <a:srgbClr val="FFFFFF"/>
                </a:solidFill>
              </a:rPr>
              <a:t>de distribución</a:t>
            </a:r>
            <a:endParaRPr lang="es-CO" sz="5400" dirty="0">
              <a:solidFill>
                <a:srgbClr val="FFFFFF"/>
              </a:solidFill>
            </a:endParaRPr>
          </a:p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243" y="2559695"/>
            <a:ext cx="7486336" cy="393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endParaRPr lang="es-CO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s-CO" sz="2400" dirty="0" smtClean="0">
                <a:solidFill>
                  <a:srgbClr val="FF0000"/>
                </a:solidFill>
              </a:rPr>
              <a:t>-Despliegue de la aplicación en un servidor dependiendo del lenguaje de programación</a:t>
            </a:r>
          </a:p>
          <a:p>
            <a:pPr marL="457200" lvl="1" indent="0">
              <a:buNone/>
            </a:pPr>
            <a:endParaRPr lang="es-CO" sz="2400" dirty="0" smtClean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es-CO" dirty="0" smtClean="0">
                <a:solidFill>
                  <a:srgbClr val="FF000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 Informe de migración de datos</a:t>
            </a:r>
          </a:p>
          <a:p>
            <a:pPr marL="0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2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 smtClean="0">
                <a:solidFill>
                  <a:schemeClr val="bg1"/>
                </a:solidFill>
              </a:rPr>
              <a:t>Componente 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 smtClean="0">
                <a:solidFill>
                  <a:schemeClr val="bg1">
                    <a:lumMod val="95000"/>
                  </a:schemeClr>
                </a:solidFill>
              </a:rPr>
              <a:t>Técnico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630017" y="2193935"/>
            <a:ext cx="7340562" cy="393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itchFamily="2" charset="2"/>
              <a:buChar char="q"/>
            </a:pPr>
            <a:r>
              <a:rPr lang="es-ES" dirty="0">
                <a:solidFill>
                  <a:srgbClr val="FF0000"/>
                </a:solidFill>
              </a:rPr>
              <a:t> Plan de instalación,  plan de respaldo y plan de migración</a:t>
            </a:r>
          </a:p>
          <a:p>
            <a:pPr marL="0" lvl="1" indent="0">
              <a:buNone/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lvl="1" indent="-342900">
              <a:buFont typeface="Wingdings" pitchFamily="2" charset="2"/>
              <a:buChar char="q"/>
            </a:pPr>
            <a:r>
              <a:rPr lang="es-ES" dirty="0" smtClean="0">
                <a:solidFill>
                  <a:srgbClr val="FF0000"/>
                </a:solidFill>
              </a:rPr>
              <a:t>Manuales </a:t>
            </a:r>
            <a:r>
              <a:rPr lang="es-ES" dirty="0">
                <a:solidFill>
                  <a:srgbClr val="FF0000"/>
                </a:solidFill>
              </a:rPr>
              <a:t>de usuario y de operación </a:t>
            </a:r>
            <a:endParaRPr lang="es-CO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O" sz="2800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s-CO" sz="2800" dirty="0" smtClean="0">
                <a:solidFill>
                  <a:srgbClr val="FF0000"/>
                </a:solidFill>
              </a:rPr>
              <a:t>Documentación  de las pruebas</a:t>
            </a:r>
          </a:p>
          <a:p>
            <a:pPr marL="0" indent="0">
              <a:buNone/>
            </a:pP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endParaRPr lang="es-CO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0" y="449944"/>
            <a:ext cx="9079523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PLANTEAMIENTO DEL PROBLEMA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951082" y="2061556"/>
            <a:ext cx="7993413" cy="30923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CO" sz="2800" dirty="0" smtClean="0">
                <a:solidFill>
                  <a:srgbClr val="002060"/>
                </a:solidFill>
              </a:rPr>
              <a:t>Después de aplicar las diferentes técnicas de recolección de información se  logro evidenciar que la empresa “INDUSTRIAS CARPAS MADRIGAL” no cuenta con  la sistematización de los siguientes procesos : </a:t>
            </a:r>
          </a:p>
          <a:p>
            <a:r>
              <a:rPr lang="es-CO" sz="2800" dirty="0" smtClean="0">
                <a:solidFill>
                  <a:srgbClr val="002060"/>
                </a:solidFill>
              </a:rPr>
              <a:t>Control de clientes </a:t>
            </a:r>
          </a:p>
          <a:p>
            <a:r>
              <a:rPr lang="es-CO" sz="2800" dirty="0" smtClean="0">
                <a:solidFill>
                  <a:srgbClr val="002060"/>
                </a:solidFill>
              </a:rPr>
              <a:t>Control de inventarios(proveedores)</a:t>
            </a:r>
          </a:p>
          <a:p>
            <a:r>
              <a:rPr lang="es-CO" sz="2800" dirty="0" smtClean="0">
                <a:solidFill>
                  <a:srgbClr val="002060"/>
                </a:solidFill>
              </a:rPr>
              <a:t>Control de personal </a:t>
            </a:r>
          </a:p>
          <a:p>
            <a:r>
              <a:rPr lang="es-CO" sz="2800" dirty="0" smtClean="0">
                <a:solidFill>
                  <a:srgbClr val="002060"/>
                </a:solidFill>
              </a:rPr>
              <a:t>Administración de indicadores para toma de decisiones</a:t>
            </a:r>
          </a:p>
          <a:p>
            <a:r>
              <a:rPr lang="es-CO" sz="2800" dirty="0" smtClean="0">
                <a:solidFill>
                  <a:srgbClr val="002060"/>
                </a:solidFill>
              </a:rPr>
              <a:t>  Consulta de facturación </a:t>
            </a:r>
          </a:p>
          <a:p>
            <a:pPr marL="0" indent="0">
              <a:buNone/>
            </a:pPr>
            <a:endParaRPr lang="es-CO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4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-845457" y="435429"/>
            <a:ext cx="9079523" cy="14489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smtClean="0">
                <a:solidFill>
                  <a:schemeClr val="bg1"/>
                </a:solidFill>
                <a:latin typeface="Orbitron" panose="02000000000000000000" pitchFamily="2" charset="0"/>
              </a:rPr>
              <a:t>ALCANCE DEL PROYECTO</a:t>
            </a:r>
            <a:endParaRPr lang="es-CO" sz="4800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74895" y="2506662"/>
            <a:ext cx="7159171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s-CO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Teniendo en cuenta las falencias encontradas en  el análisis previo, se define que el alcance del proyecto cubrirá dos módulos (CONTROL DE PRODUCTOS Y CONTROL DE PERSONAL ) que en el momentos son los mas relevantes.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4136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707571" y="609600"/>
            <a:ext cx="9065455" cy="146304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>
                <a:solidFill>
                  <a:schemeClr val="bg1"/>
                </a:solidFill>
                <a:latin typeface="Orbitron" panose="02000000000000000000" pitchFamily="2" charset="0"/>
              </a:rPr>
              <a:t>JUSTIFICACIÓN</a:t>
            </a:r>
            <a:endParaRPr lang="es-CO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0" y="2180046"/>
            <a:ext cx="9144000" cy="527739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s-CO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se desarrollara con el fin de cubrir las falencias detectadas en la empresa,  tales como:</a:t>
            </a:r>
          </a:p>
          <a:p>
            <a:r>
              <a:rPr lang="es-CO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Agilizar los procesos de trabajo.</a:t>
            </a:r>
          </a:p>
          <a:p>
            <a:r>
              <a:rPr lang="es-CO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Mejorar la consulta de la información </a:t>
            </a:r>
          </a:p>
          <a:p>
            <a:r>
              <a:rPr lang="es-CO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Obtención de la información de manera eficaz y eficiente.</a:t>
            </a:r>
          </a:p>
          <a:p>
            <a:r>
              <a:rPr lang="es-CO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controles  a los procesos productivos de la empresa de la  empresa obteniendo reportes  de entrada de insumos y salida de productos.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99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28600" y="406401"/>
            <a:ext cx="9076509" cy="146304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smtClean="0">
                <a:solidFill>
                  <a:schemeClr val="bg1"/>
                </a:solidFill>
                <a:latin typeface="Orbitron" panose="02000000000000000000" pitchFamily="2" charset="0"/>
              </a:rPr>
              <a:t>TECNICAS DE LEVANTAMIENTO DE INFORMACION</a:t>
            </a:r>
            <a:endParaRPr lang="es-CO" sz="3600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43" y="1864815"/>
            <a:ext cx="4775201" cy="435133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3719860"/>
            <a:ext cx="3958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rgbClr val="002060"/>
                </a:solidFill>
                <a:latin typeface="Orbitron" panose="02000000000000000000" pitchFamily="2" charset="0"/>
              </a:rPr>
              <a:t>OBSERVACIÓN DIRECTA</a:t>
            </a:r>
          </a:p>
        </p:txBody>
      </p:sp>
    </p:spTree>
    <p:extLst>
      <p:ext uri="{BB962C8B-B14F-4D97-AF65-F5344CB8AC3E}">
        <p14:creationId xmlns:p14="http://schemas.microsoft.com/office/powerpoint/2010/main" val="11758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28600" y="406401"/>
            <a:ext cx="9076509" cy="146304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 smtClean="0">
                <a:solidFill>
                  <a:schemeClr val="bg1"/>
                </a:solidFill>
                <a:latin typeface="Orbitron" panose="02000000000000000000" pitchFamily="2" charset="0"/>
              </a:rPr>
              <a:t>TECNICAS DE LEVANTAMIENTO DE INFORMACION</a:t>
            </a:r>
            <a:endParaRPr lang="es-CO" sz="3600" dirty="0">
              <a:solidFill>
                <a:schemeClr val="bg1"/>
              </a:solidFill>
              <a:latin typeface="Orbitron" panose="02000000000000000000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99" y="2358027"/>
            <a:ext cx="4378326" cy="4410922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58027"/>
            <a:ext cx="4010891" cy="41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1536</Words>
  <Application>Microsoft Office PowerPoint</Application>
  <PresentationFormat>Presentación en pantalla (4:3)</PresentationFormat>
  <Paragraphs>336</Paragraphs>
  <Slides>47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3" baseType="lpstr">
      <vt:lpstr>Arial</vt:lpstr>
      <vt:lpstr>Calibri</vt:lpstr>
      <vt:lpstr>Orbitron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Usuario de Windows</cp:lastModifiedBy>
  <cp:revision>202</cp:revision>
  <dcterms:created xsi:type="dcterms:W3CDTF">2014-06-25T16:18:26Z</dcterms:created>
  <dcterms:modified xsi:type="dcterms:W3CDTF">2017-11-30T00:38:32Z</dcterms:modified>
</cp:coreProperties>
</file>